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1" r:id="rId7"/>
    <p:sldMasterId id="2147483733" r:id="rId8"/>
  </p:sldMasterIdLst>
  <p:notesMasterIdLst>
    <p:notesMasterId r:id="rId28"/>
  </p:notesMasterIdLst>
  <p:sldIdLst>
    <p:sldId id="267" r:id="rId9"/>
    <p:sldId id="260" r:id="rId10"/>
    <p:sldId id="263" r:id="rId11"/>
    <p:sldId id="269" r:id="rId12"/>
    <p:sldId id="279" r:id="rId13"/>
    <p:sldId id="264" r:id="rId14"/>
    <p:sldId id="281" r:id="rId15"/>
    <p:sldId id="282" r:id="rId16"/>
    <p:sldId id="284" r:id="rId17"/>
    <p:sldId id="266" r:id="rId18"/>
    <p:sldId id="265" r:id="rId19"/>
    <p:sldId id="270" r:id="rId20"/>
    <p:sldId id="271" r:id="rId21"/>
    <p:sldId id="257" r:id="rId22"/>
    <p:sldId id="276" r:id="rId23"/>
    <p:sldId id="273" r:id="rId24"/>
    <p:sldId id="275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F81FF"/>
    <a:srgbClr val="F3F07C"/>
    <a:srgbClr val="0E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62" autoAdjust="0"/>
  </p:normalViewPr>
  <p:slideViewPr>
    <p:cSldViewPr>
      <p:cViewPr varScale="1">
        <p:scale>
          <a:sx n="59" d="100"/>
          <a:sy n="59" d="100"/>
        </p:scale>
        <p:origin x="150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DA95A-30A4-46FE-AD29-79EBF3ABA81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D9ECE-7755-44CD-ACC8-163BA19F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D9ECE-7755-44CD-ACC8-163BA19F3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8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D9ECE-7755-44CD-ACC8-163BA19F3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8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D9ECE-7755-44CD-ACC8-163BA19F390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8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D9ECE-7755-44CD-ACC8-163BA19F390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8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D9ECE-7755-44CD-ACC8-163BA19F390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8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1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2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7DD8-98C1-47D5-AD5D-E5A7E16A3B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98D2-BB9B-4543-B056-6F6A8A81A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1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5F68-EC81-4753-96CF-E6A84A5E27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3534-9829-4810-AEC0-6E81DF6C8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26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F702-085C-475F-BE7B-C6D2DF4FE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7AA4-34B5-4FFD-8508-B69F7D51B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29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ACB8-B108-4D6E-B11E-5605EB6E2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D6D4-AAC7-46AF-9537-C3F2A7BED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72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5071-91C6-4A81-97AE-871AC876A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0C71-CAFF-4A5F-BD14-C3574F856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17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8A87-B959-41C8-B7B3-FB1D2E60CF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76DC-691A-4AFC-8B6F-D6E08D616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6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9F7-76C2-48A4-9878-C0B6F8B780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478B-8637-464B-8547-75DB0BB2D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034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1A19-A74B-4DE7-A7A2-4E9C79535F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F6EF-C22B-497F-8EBB-7936C779C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8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9065-1544-453C-BAA2-E45201813F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E49D-3A89-4D8B-B9E2-FEDA87580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588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804A-41B5-448A-8425-07D0BB945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40A7-BCE6-4659-89C5-1111B7CFD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309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9D41-8D23-41CE-B18C-7CBB72FA78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3150-0630-41F4-9E6F-CA5D26194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650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7DD8-98C1-47D5-AD5D-E5A7E16A3B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98D2-BB9B-4543-B056-6F6A8A81A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78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5F68-EC81-4753-96CF-E6A84A5E27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3534-9829-4810-AEC0-6E81DF6C8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60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F702-085C-475F-BE7B-C6D2DF4FE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7AA4-34B5-4FFD-8508-B69F7D51B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293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ACB8-B108-4D6E-B11E-5605EB6E2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D6D4-AAC7-46AF-9537-C3F2A7BED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675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5071-91C6-4A81-97AE-871AC876A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0C71-CAFF-4A5F-BD14-C3574F856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436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8A87-B959-41C8-B7B3-FB1D2E60CF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76DC-691A-4AFC-8B6F-D6E08D616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36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9F7-76C2-48A4-9878-C0B6F8B780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478B-8637-464B-8547-75DB0BB2D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7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1A19-A74B-4DE7-A7A2-4E9C79535F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F6EF-C22B-497F-8EBB-7936C779C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126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9065-1544-453C-BAA2-E45201813F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E49D-3A89-4D8B-B9E2-FEDA87580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079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804A-41B5-448A-8425-07D0BB945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40A7-BCE6-4659-89C5-1111B7CFD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450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9D41-8D23-41CE-B18C-7CBB72FA78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3150-0630-41F4-9E6F-CA5D26194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19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1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9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66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16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35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2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6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4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31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56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35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6" y="365127"/>
            <a:ext cx="5800725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51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54429"/>
            <a:ext cx="9078686" cy="6738259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99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47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53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5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6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4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43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1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49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1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28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6" y="365127"/>
            <a:ext cx="5800725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>
                <a:solidFill>
                  <a:prstClr val="black"/>
                </a:solidFill>
              </a:rPr>
              <a:pPr/>
              <a:t>13/10/2021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15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339FA30F-8782-491F-995A-D6A42313A6C9}" type="datetimeFigureOut">
              <a:rPr lang="en-US" smtClean="0">
                <a:solidFill>
                  <a:prstClr val="black"/>
                </a:solidFill>
              </a:rPr>
              <a:pPr/>
              <a:t>10/13/2021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A97DD66-D453-4178-BD07-E86CCA9AF3A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998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7DD8-98C1-47D5-AD5D-E5A7E16A3B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98D2-BB9B-4543-B056-6F6A8A81A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32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5F68-EC81-4753-96CF-E6A84A5E27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3534-9829-4810-AEC0-6E81DF6C8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96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F702-085C-475F-BE7B-C6D2DF4FE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7AA4-34B5-4FFD-8508-B69F7D51B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1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80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ACB8-B108-4D6E-B11E-5605EB6E2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D6D4-AAC7-46AF-9537-C3F2A7BED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92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5071-91C6-4A81-97AE-871AC876A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0C71-CAFF-4A5F-BD14-C3574F856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168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8A87-B959-41C8-B7B3-FB1D2E60CF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76DC-691A-4AFC-8B6F-D6E08D616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336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9F7-76C2-48A4-9878-C0B6F8B780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478B-8637-464B-8547-75DB0BB2D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069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1A19-A74B-4DE7-A7A2-4E9C79535F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F6EF-C22B-497F-8EBB-7936C779C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05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9065-1544-453C-BAA2-E45201813F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E49D-3A89-4D8B-B9E2-FEDA87580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370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804A-41B5-448A-8425-07D0BB945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40A7-BCE6-4659-89C5-1111B7CFD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498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9D41-8D23-41CE-B18C-7CBB72FA78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3150-0630-41F4-9E6F-CA5D26194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814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7DD8-98C1-47D5-AD5D-E5A7E16A3B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98D2-BB9B-4543-B056-6F6A8A81A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00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5F68-EC81-4753-96CF-E6A84A5E27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3534-9829-4810-AEC0-6E81DF6C8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83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2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F702-085C-475F-BE7B-C6D2DF4FE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7AA4-34B5-4FFD-8508-B69F7D51B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45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ACB8-B108-4D6E-B11E-5605EB6E2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D6D4-AAC7-46AF-9537-C3F2A7BED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6581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5071-91C6-4A81-97AE-871AC876A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0C71-CAFF-4A5F-BD14-C3574F856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39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8A87-B959-41C8-B7B3-FB1D2E60CF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76DC-691A-4AFC-8B6F-D6E08D616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176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9F7-76C2-48A4-9878-C0B6F8B780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478B-8637-464B-8547-75DB0BB2D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2338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1A19-A74B-4DE7-A7A2-4E9C79535F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F6EF-C22B-497F-8EBB-7936C779C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139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9065-1544-453C-BAA2-E45201813F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E49D-3A89-4D8B-B9E2-FEDA87580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34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804A-41B5-448A-8425-07D0BB945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40A7-BCE6-4659-89C5-1111B7CFD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582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9D41-8D23-41CE-B18C-7CBB72FA78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3150-0630-41F4-9E6F-CA5D26194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481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7DD8-98C1-47D5-AD5D-E5A7E16A3B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98D2-BB9B-4543-B056-6F6A8A81A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0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0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5F68-EC81-4753-96CF-E6A84A5E27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3534-9829-4810-AEC0-6E81DF6C8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0267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F702-085C-475F-BE7B-C6D2DF4FE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7AA4-34B5-4FFD-8508-B69F7D51B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776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ACB8-B108-4D6E-B11E-5605EB6E2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D6D4-AAC7-46AF-9537-C3F2A7BED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915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F5071-91C6-4A81-97AE-871AC876A0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0C71-CAFF-4A5F-BD14-C3574F856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695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8A87-B959-41C8-B7B3-FB1D2E60CF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76DC-691A-4AFC-8B6F-D6E08D616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9239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9F7-76C2-48A4-9878-C0B6F8B780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478B-8637-464B-8547-75DB0BB2D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9504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1A19-A74B-4DE7-A7A2-4E9C79535F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F6EF-C22B-497F-8EBB-7936C779C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0445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9065-1544-453C-BAA2-E45201813F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E49D-3A89-4D8B-B9E2-FEDA87580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534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804A-41B5-448A-8425-07D0BB945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40A7-BCE6-4659-89C5-1111B7CFD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5263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9D41-8D23-41CE-B18C-7CBB72FA78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3150-0630-41F4-9E6F-CA5D26194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8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1CAE0-93D7-4FBB-97B1-F1F6673A7B0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A698-08F2-4DAD-B52A-21F81578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74025-B58D-4367-B1B7-5F9BD5579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0E951-10EF-4117-9D15-28DF561C89C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87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74025-B58D-4367-B1B7-5F9BD5579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0E951-10EF-4117-9D15-28DF561C89C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18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2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70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74025-B58D-4367-B1B7-5F9BD5579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0E951-10EF-4117-9D15-28DF561C89C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1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74025-B58D-4367-B1B7-5F9BD5579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0E951-10EF-4117-9D15-28DF561C89C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78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74025-B58D-4367-B1B7-5F9BD5579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60E951-10EF-4117-9D15-28DF561C89C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6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362200"/>
            <a:ext cx="5143500" cy="1079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6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76" y="5326564"/>
            <a:ext cx="74744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VNI-Times" pitchFamily="2" charset="0"/>
              </a:rPr>
              <a:t>CHÚC CÁC EM HỌC TỐT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5240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</p:spTree>
    <p:extLst>
      <p:ext uri="{BB962C8B-B14F-4D97-AF65-F5344CB8AC3E}">
        <p14:creationId xmlns:p14="http://schemas.microsoft.com/office/powerpoint/2010/main" val="723279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áº¿t quáº£ hÃ¬nh áº£nh cho thÆ°á»c Äo Äá»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2514600"/>
            <a:ext cx="7391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Káº¿t quáº£ hÃ¬nh áº£nh cho thÆ°á»c Äo Äá»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54" y="2514600"/>
            <a:ext cx="73914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750" y="444504"/>
            <a:ext cx="458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5406" y="26991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pic>
        <p:nvPicPr>
          <p:cNvPr id="12" name="Picture 4" descr="Káº¿t quáº£ hÃ¬nh áº£nh cho thÆ°á»c Äo Äá»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6107">
            <a:off x="1973999" y="2681871"/>
            <a:ext cx="7080820" cy="39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>
            <a:off x="3027362" y="3886200"/>
            <a:ext cx="2535238" cy="2209800"/>
          </a:xfrm>
          <a:prstGeom prst="triangle">
            <a:avLst>
              <a:gd name="adj" fmla="val 47821"/>
            </a:avLst>
          </a:prstGeom>
          <a:noFill/>
          <a:ln w="57150">
            <a:solidFill>
              <a:srgbClr val="0EE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8750" y="1261355"/>
            <a:ext cx="87503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429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58775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586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185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58750" y="523878"/>
            <a:ext cx="458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7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91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6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04025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25406" y="26991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70656" y="1551533"/>
            <a:ext cx="5656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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204071" y="2608265"/>
            <a:ext cx="5294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C.</a:t>
            </a:r>
          </a:p>
        </p:txBody>
      </p:sp>
      <p:sp>
        <p:nvSpPr>
          <p:cNvPr id="53" name="TextBox 4"/>
          <p:cNvSpPr txBox="1">
            <a:spLocks noChangeArrowheads="1"/>
          </p:cNvSpPr>
          <p:nvPr/>
        </p:nvSpPr>
        <p:spPr bwMode="auto">
          <a:xfrm>
            <a:off x="179388" y="3505204"/>
            <a:ext cx="9385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AB = AC = BC</a:t>
            </a:r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195268" y="4453560"/>
            <a:ext cx="8466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230188" y="5320803"/>
            <a:ext cx="90662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6154738" y="806449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</a:p>
        </p:txBody>
      </p:sp>
      <p:sp>
        <p:nvSpPr>
          <p:cNvPr id="62" name="TextBox 4"/>
          <p:cNvSpPr txBox="1">
            <a:spLocks noChangeArrowheads="1"/>
          </p:cNvSpPr>
          <p:nvPr/>
        </p:nvSpPr>
        <p:spPr bwMode="auto">
          <a:xfrm>
            <a:off x="5753100" y="1560513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781800" y="1055688"/>
            <a:ext cx="801688" cy="11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56356" y="547691"/>
            <a:ext cx="2593975" cy="2709209"/>
            <a:chOff x="6356350" y="547688"/>
            <a:chExt cx="2593975" cy="2709206"/>
          </a:xfrm>
        </p:grpSpPr>
        <p:sp>
          <p:nvSpPr>
            <p:cNvPr id="11282" name="AutoShape 11"/>
            <p:cNvSpPr>
              <a:spLocks noChangeArrowheads="1"/>
            </p:cNvSpPr>
            <p:nvPr/>
          </p:nvSpPr>
          <p:spPr bwMode="auto">
            <a:xfrm>
              <a:off x="6510338" y="1055688"/>
              <a:ext cx="2124075" cy="17526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EE4F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b="1">
                <a:solidFill>
                  <a:srgbClr val="FF66FF"/>
                </a:solidFill>
              </a:endParaRPr>
            </a:p>
          </p:txBody>
        </p:sp>
        <p:sp>
          <p:nvSpPr>
            <p:cNvPr id="11283" name="Text Box 15"/>
            <p:cNvSpPr txBox="1">
              <a:spLocks noChangeArrowheads="1"/>
            </p:cNvSpPr>
            <p:nvPr/>
          </p:nvSpPr>
          <p:spPr bwMode="auto">
            <a:xfrm>
              <a:off x="7291388" y="547688"/>
              <a:ext cx="60960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284" name="Text Box 16"/>
            <p:cNvSpPr txBox="1">
              <a:spLocks noChangeArrowheads="1"/>
            </p:cNvSpPr>
            <p:nvPr/>
          </p:nvSpPr>
          <p:spPr bwMode="auto">
            <a:xfrm>
              <a:off x="6356350" y="2733675"/>
              <a:ext cx="60960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285" name="Text Box 17"/>
            <p:cNvSpPr txBox="1">
              <a:spLocks noChangeArrowheads="1"/>
            </p:cNvSpPr>
            <p:nvPr/>
          </p:nvSpPr>
          <p:spPr bwMode="auto">
            <a:xfrm>
              <a:off x="8340725" y="2733675"/>
              <a:ext cx="609600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C</a:t>
              </a: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6400800" y="1773239"/>
            <a:ext cx="744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24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8" grpId="0"/>
      <p:bldP spid="59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2760" y="3002280"/>
            <a:ext cx="2377440" cy="182880"/>
          </a:xfrm>
          <a:prstGeom prst="rect">
            <a:avLst/>
          </a:prstGeom>
          <a:pattFill prst="dkDnDiag">
            <a:fgClr>
              <a:srgbClr val="F3F07C"/>
            </a:fgClr>
            <a:bgClr>
              <a:schemeClr val="bg1"/>
            </a:bgClr>
          </a:pattFill>
          <a:ln w="38100" cap="sq" cmpd="dbl">
            <a:solidFill>
              <a:srgbClr val="F3F07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32760" y="2514600"/>
            <a:ext cx="2377440" cy="182880"/>
          </a:xfrm>
          <a:prstGeom prst="rec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38100" cap="sq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2760" y="3505200"/>
            <a:ext cx="2377440" cy="182880"/>
          </a:xfrm>
          <a:prstGeom prst="rect">
            <a:avLst/>
          </a:prstGeom>
          <a:pattFill prst="dkDn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38100" cap="sq" cmpd="dbl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" y="0"/>
            <a:ext cx="458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83820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1371600"/>
            <a:ext cx="9160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 rot="17985768">
            <a:off x="1113609" y="4864411"/>
            <a:ext cx="2377440" cy="182880"/>
          </a:xfrm>
          <a:prstGeom prst="rec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 w="38100" cap="sq" cmpd="dbl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533001">
            <a:off x="2482642" y="4844661"/>
            <a:ext cx="2377440" cy="182880"/>
          </a:xfrm>
          <a:prstGeom prst="rect">
            <a:avLst/>
          </a:prstGeom>
          <a:pattFill prst="dkDnDiag">
            <a:fgClr>
              <a:srgbClr val="F3F07C"/>
            </a:fgClr>
            <a:bgClr>
              <a:schemeClr val="bg1"/>
            </a:bgClr>
          </a:pattFill>
          <a:ln w="38100" cap="sq" cmpd="dbl">
            <a:solidFill>
              <a:srgbClr val="F3F07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13560" y="6019800"/>
            <a:ext cx="2377440" cy="182880"/>
          </a:xfrm>
          <a:prstGeom prst="rect">
            <a:avLst/>
          </a:prstGeom>
          <a:pattFill prst="dkDn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38100" cap="sq" cmpd="dbl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51787" y="3932475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92224" y="598722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43380" y="5983224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6" idx="3"/>
          </p:cNvCxnSpPr>
          <p:nvPr/>
        </p:nvCxnSpPr>
        <p:spPr>
          <a:xfrm flipH="1">
            <a:off x="1837944" y="4010524"/>
            <a:ext cx="1127234" cy="1972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20" idx="0"/>
          </p:cNvCxnSpPr>
          <p:nvPr/>
        </p:nvCxnSpPr>
        <p:spPr>
          <a:xfrm>
            <a:off x="2965178" y="3945869"/>
            <a:ext cx="1223922" cy="20373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57292" r="27594" b="19270"/>
          <a:stretch/>
        </p:blipFill>
        <p:spPr bwMode="auto">
          <a:xfrm>
            <a:off x="-39075" y="3688080"/>
            <a:ext cx="9199925" cy="312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27"/>
          <p:cNvCxnSpPr>
            <a:endCxn id="20" idx="6"/>
          </p:cNvCxnSpPr>
          <p:nvPr/>
        </p:nvCxnSpPr>
        <p:spPr>
          <a:xfrm>
            <a:off x="1837944" y="6010412"/>
            <a:ext cx="2396876" cy="18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-39076" y="2313657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5" y="2819400"/>
            <a:ext cx="9020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19400" y="238780"/>
            <a:ext cx="3124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149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82 0.00648 L -0.225 0.07794 C -0.24062 0.09251 -0.25347 0.11864 -0.26059 0.14917 C -0.26875 0.18363 -0.26927 0.21346 -0.26232 0.23751 L -0.23541 0.35014 " pathEditMode="relative" rAng="6446270" ptsTypes="FffFF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1579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1.21184E-6 L 0.03247 0.07863 C 0.04618 0.09482 0.054 0.11956 0.054 0.14523 C 0.054 0.17461 0.04618 0.19819 0.03247 0.21438 L -0.0283 0.29325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4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3654E-7 L -0.1533 0.342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17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10" grpId="0"/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9" grpId="0" animBg="1"/>
      <p:bldP spid="20" grpId="0" animBg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8750" y="533405"/>
            <a:ext cx="4586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406" y="30467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165145"/>
            <a:ext cx="3124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32" name="Text Box 114"/>
          <p:cNvSpPr txBox="1">
            <a:spLocks noChangeArrowheads="1"/>
          </p:cNvSpPr>
          <p:nvPr/>
        </p:nvSpPr>
        <p:spPr bwMode="auto">
          <a:xfrm>
            <a:off x="173038" y="1676405"/>
            <a:ext cx="8970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tam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giác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ABC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cạnh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3 cm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compa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hướng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dẫn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33" name="Text Box 114"/>
          <p:cNvSpPr txBox="1">
            <a:spLocks noChangeArrowheads="1"/>
          </p:cNvSpPr>
          <p:nvPr/>
        </p:nvSpPr>
        <p:spPr bwMode="auto">
          <a:xfrm>
            <a:off x="183137" y="2667000"/>
            <a:ext cx="8970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AB=3cm.</a:t>
            </a:r>
          </a:p>
        </p:txBody>
      </p:sp>
      <p:sp>
        <p:nvSpPr>
          <p:cNvPr id="34" name="Text Box 114"/>
          <p:cNvSpPr txBox="1">
            <a:spLocks noChangeArrowheads="1"/>
          </p:cNvSpPr>
          <p:nvPr/>
        </p:nvSpPr>
        <p:spPr bwMode="auto">
          <a:xfrm>
            <a:off x="173038" y="3200400"/>
            <a:ext cx="8970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cm.</a:t>
            </a:r>
          </a:p>
        </p:txBody>
      </p:sp>
      <p:sp>
        <p:nvSpPr>
          <p:cNvPr id="35" name="Text Box 114"/>
          <p:cNvSpPr txBox="1">
            <a:spLocks noChangeArrowheads="1"/>
          </p:cNvSpPr>
          <p:nvPr/>
        </p:nvSpPr>
        <p:spPr bwMode="auto">
          <a:xfrm>
            <a:off x="191019" y="3810005"/>
            <a:ext cx="8970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</p:spTree>
    <p:extLst>
      <p:ext uri="{BB962C8B-B14F-4D97-AF65-F5344CB8AC3E}">
        <p14:creationId xmlns:p14="http://schemas.microsoft.com/office/powerpoint/2010/main" val="27027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325007" y="3459480"/>
            <a:ext cx="1828800" cy="1828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31" y="4373880"/>
            <a:ext cx="487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06140" y="3429000"/>
            <a:ext cx="1828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562" y="1964169"/>
            <a:ext cx="1719074" cy="7315200"/>
            <a:chOff x="2209800" y="685800"/>
            <a:chExt cx="1910082" cy="7315200"/>
          </a:xfrm>
        </p:grpSpPr>
        <p:grpSp>
          <p:nvGrpSpPr>
            <p:cNvPr id="7" name="Group 6"/>
            <p:cNvGrpSpPr/>
            <p:nvPr/>
          </p:nvGrpSpPr>
          <p:grpSpPr>
            <a:xfrm>
              <a:off x="3124202" y="685800"/>
              <a:ext cx="995680" cy="3657601"/>
              <a:chOff x="3124200" y="685800"/>
              <a:chExt cx="1410546" cy="3886201"/>
            </a:xfrm>
          </p:grpSpPr>
          <p:sp>
            <p:nvSpPr>
              <p:cNvPr id="9" name="Isosceles Triangle 3"/>
              <p:cNvSpPr/>
              <p:nvPr/>
            </p:nvSpPr>
            <p:spPr>
              <a:xfrm>
                <a:off x="3124200" y="1219200"/>
                <a:ext cx="1410546" cy="3352801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543300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388076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5" y="5621769"/>
            <a:ext cx="4876799" cy="914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297680" y="432816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12080" y="432816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343405" y="4343400"/>
            <a:ext cx="91440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16680" y="3820180"/>
            <a:ext cx="57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5880" y="3810000"/>
            <a:ext cx="57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42627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23" name="Text Box 114"/>
          <p:cNvSpPr txBox="1">
            <a:spLocks noChangeArrowheads="1"/>
          </p:cNvSpPr>
          <p:nvPr/>
        </p:nvSpPr>
        <p:spPr bwMode="auto">
          <a:xfrm>
            <a:off x="173038" y="67543"/>
            <a:ext cx="8970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tam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giác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ABC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cạnh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3 cm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compa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hướng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dẫn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24" name="Text Box 114"/>
          <p:cNvSpPr txBox="1">
            <a:spLocks noChangeArrowheads="1"/>
          </p:cNvSpPr>
          <p:nvPr/>
        </p:nvSpPr>
        <p:spPr bwMode="auto">
          <a:xfrm>
            <a:off x="262375" y="960882"/>
            <a:ext cx="8970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AB=3cm.</a:t>
            </a:r>
          </a:p>
        </p:txBody>
      </p:sp>
      <p:sp>
        <p:nvSpPr>
          <p:cNvPr id="25" name="Text Box 114"/>
          <p:cNvSpPr txBox="1">
            <a:spLocks noChangeArrowheads="1"/>
          </p:cNvSpPr>
          <p:nvPr/>
        </p:nvSpPr>
        <p:spPr bwMode="auto">
          <a:xfrm>
            <a:off x="262375" y="1400246"/>
            <a:ext cx="8970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cm.</a:t>
            </a:r>
          </a:p>
        </p:txBody>
      </p:sp>
      <p:sp>
        <p:nvSpPr>
          <p:cNvPr id="26" name="Text Box 114"/>
          <p:cNvSpPr txBox="1">
            <a:spLocks noChangeArrowheads="1"/>
          </p:cNvSpPr>
          <p:nvPr/>
        </p:nvSpPr>
        <p:spPr bwMode="auto">
          <a:xfrm>
            <a:off x="396382" y="1947249"/>
            <a:ext cx="87029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22" name="Oval 21"/>
          <p:cNvSpPr/>
          <p:nvPr/>
        </p:nvSpPr>
        <p:spPr>
          <a:xfrm>
            <a:off x="4768596" y="3533247"/>
            <a:ext cx="64008" cy="64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endCxn id="14" idx="7"/>
          </p:cNvCxnSpPr>
          <p:nvPr/>
        </p:nvCxnSpPr>
        <p:spPr>
          <a:xfrm flipH="1">
            <a:off x="4336704" y="3597580"/>
            <a:ext cx="463896" cy="73727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79036" y="3064891"/>
            <a:ext cx="57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42" name="Straight Connector 41"/>
          <p:cNvCxnSpPr>
            <a:endCxn id="4" idx="5"/>
          </p:cNvCxnSpPr>
          <p:nvPr/>
        </p:nvCxnSpPr>
        <p:spPr>
          <a:xfrm>
            <a:off x="4800600" y="3588109"/>
            <a:ext cx="450504" cy="7790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37795 -0.1863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932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6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3.37807E-6 L 0.47951 -0.1862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-9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14" grpId="0" animBg="1"/>
      <p:bldP spid="4" grpId="0" animBg="1"/>
      <p:bldP spid="17" grpId="0"/>
      <p:bldP spid="20" grpId="0"/>
      <p:bldP spid="19" grpId="0"/>
      <p:bldP spid="23" grpId="0"/>
      <p:bldP spid="24" grpId="0"/>
      <p:bldP spid="25" grpId="0"/>
      <p:bldP spid="26" grpId="0"/>
      <p:bldP spid="22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3" name="AutoShape 99"/>
          <p:cNvSpPr>
            <a:spLocks noChangeArrowheads="1"/>
          </p:cNvSpPr>
          <p:nvPr/>
        </p:nvSpPr>
        <p:spPr bwMode="auto">
          <a:xfrm>
            <a:off x="655643" y="3689351"/>
            <a:ext cx="2124075" cy="1752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b="1">
              <a:solidFill>
                <a:srgbClr val="FF66FF"/>
              </a:solidFill>
            </a:endParaRPr>
          </a:p>
        </p:txBody>
      </p:sp>
      <p:sp>
        <p:nvSpPr>
          <p:cNvPr id="16484" name="Line 100"/>
          <p:cNvSpPr>
            <a:spLocks noChangeShapeType="1"/>
          </p:cNvSpPr>
          <p:nvPr/>
        </p:nvSpPr>
        <p:spPr bwMode="auto">
          <a:xfrm>
            <a:off x="1749425" y="5346703"/>
            <a:ext cx="0" cy="179388"/>
          </a:xfrm>
          <a:prstGeom prst="line">
            <a:avLst/>
          </a:prstGeom>
          <a:noFill/>
          <a:ln w="44450" cmpd="dbl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85" name="Line 101"/>
          <p:cNvSpPr>
            <a:spLocks noChangeShapeType="1"/>
          </p:cNvSpPr>
          <p:nvPr/>
        </p:nvSpPr>
        <p:spPr bwMode="auto">
          <a:xfrm>
            <a:off x="1163638" y="4433891"/>
            <a:ext cx="144462" cy="144463"/>
          </a:xfrm>
          <a:prstGeom prst="line">
            <a:avLst/>
          </a:prstGeom>
          <a:noFill/>
          <a:ln w="44450" cmpd="dbl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86" name="Line 102"/>
          <p:cNvSpPr>
            <a:spLocks noChangeShapeType="1"/>
          </p:cNvSpPr>
          <p:nvPr/>
        </p:nvSpPr>
        <p:spPr bwMode="auto">
          <a:xfrm flipV="1">
            <a:off x="2143131" y="4413254"/>
            <a:ext cx="144463" cy="144463"/>
          </a:xfrm>
          <a:prstGeom prst="line">
            <a:avLst/>
          </a:prstGeom>
          <a:noFill/>
          <a:ln w="44450" cmpd="dbl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87" name="Text Box 103"/>
          <p:cNvSpPr txBox="1">
            <a:spLocks noChangeArrowheads="1"/>
          </p:cNvSpPr>
          <p:nvPr/>
        </p:nvSpPr>
        <p:spPr bwMode="auto">
          <a:xfrm>
            <a:off x="1436688" y="311785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501650" y="536733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2486025" y="536733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6498" name="Text Box 114"/>
          <p:cNvSpPr txBox="1">
            <a:spLocks noChangeArrowheads="1"/>
          </p:cNvSpPr>
          <p:nvPr/>
        </p:nvSpPr>
        <p:spPr bwMode="auto">
          <a:xfrm>
            <a:off x="325443" y="1143000"/>
            <a:ext cx="8513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tam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giác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đều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ABC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cạnh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Euclid Extra" pitchFamily="18" charset="2"/>
              </a:rPr>
              <a:t> 3cm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111129" y="1828800"/>
            <a:ext cx="6419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AB = 3 cm</a:t>
            </a:r>
          </a:p>
        </p:txBody>
      </p:sp>
      <p:sp>
        <p:nvSpPr>
          <p:cNvPr id="12299" name="Text Box 116"/>
          <p:cNvSpPr txBox="1">
            <a:spLocks noChangeArrowheads="1"/>
          </p:cNvSpPr>
          <p:nvPr/>
        </p:nvSpPr>
        <p:spPr bwMode="auto">
          <a:xfrm>
            <a:off x="4573588" y="4787903"/>
            <a:ext cx="45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2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01" name="Text Box 117"/>
          <p:cNvSpPr txBox="1">
            <a:spLocks noChangeArrowheads="1"/>
          </p:cNvSpPr>
          <p:nvPr/>
        </p:nvSpPr>
        <p:spPr bwMode="auto">
          <a:xfrm>
            <a:off x="177800" y="5029200"/>
            <a:ext cx="698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6502" name="Text Box 118"/>
          <p:cNvSpPr txBox="1">
            <a:spLocks noChangeArrowheads="1"/>
          </p:cNvSpPr>
          <p:nvPr/>
        </p:nvSpPr>
        <p:spPr bwMode="auto">
          <a:xfrm>
            <a:off x="126397" y="3810000"/>
            <a:ext cx="5641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AB   </a:t>
            </a:r>
          </a:p>
        </p:txBody>
      </p:sp>
      <p:sp>
        <p:nvSpPr>
          <p:cNvPr id="16503" name="Text Box 119"/>
          <p:cNvSpPr txBox="1">
            <a:spLocks noChangeArrowheads="1"/>
          </p:cNvSpPr>
          <p:nvPr/>
        </p:nvSpPr>
        <p:spPr bwMode="auto">
          <a:xfrm>
            <a:off x="192093" y="6211888"/>
            <a:ext cx="5627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ABC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đều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6505" name="Text Box 121"/>
          <p:cNvSpPr txBox="1">
            <a:spLocks noChangeArrowheads="1"/>
          </p:cNvSpPr>
          <p:nvPr/>
        </p:nvSpPr>
        <p:spPr bwMode="auto">
          <a:xfrm>
            <a:off x="110603" y="2514600"/>
            <a:ext cx="55324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AB</a:t>
            </a:r>
          </a:p>
        </p:txBody>
      </p:sp>
      <p:sp>
        <p:nvSpPr>
          <p:cNvPr id="16507" name="Text Box 123"/>
          <p:cNvSpPr txBox="1">
            <a:spLocks noChangeArrowheads="1"/>
          </p:cNvSpPr>
          <p:nvPr/>
        </p:nvSpPr>
        <p:spPr bwMode="auto">
          <a:xfrm>
            <a:off x="90488" y="5649913"/>
            <a:ext cx="6210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CA; CB.</a:t>
            </a:r>
          </a:p>
        </p:txBody>
      </p:sp>
      <p:sp>
        <p:nvSpPr>
          <p:cNvPr id="16519" name="Text Box 135"/>
          <p:cNvSpPr txBox="1">
            <a:spLocks noChangeArrowheads="1"/>
          </p:cNvSpPr>
          <p:nvPr/>
        </p:nvSpPr>
        <p:spPr bwMode="auto">
          <a:xfrm>
            <a:off x="7708900" y="5084764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.VnArial Narrow" pitchFamily="34" charset="0"/>
                <a:cs typeface="Arial" charset="0"/>
              </a:rPr>
              <a:t>B</a:t>
            </a:r>
          </a:p>
        </p:txBody>
      </p:sp>
      <p:sp>
        <p:nvSpPr>
          <p:cNvPr id="16520" name="Text Box 136"/>
          <p:cNvSpPr txBox="1">
            <a:spLocks noChangeArrowheads="1"/>
          </p:cNvSpPr>
          <p:nvPr/>
        </p:nvSpPr>
        <p:spPr bwMode="auto">
          <a:xfrm rot="-2080847">
            <a:off x="5994400" y="39322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.VnArial Narrow" pitchFamily="34" charset="0"/>
                <a:cs typeface="Arial" charset="0"/>
              </a:rPr>
              <a:t>\</a:t>
            </a:r>
          </a:p>
        </p:txBody>
      </p:sp>
      <p:sp>
        <p:nvSpPr>
          <p:cNvPr id="16522" name="Text Box 138"/>
          <p:cNvSpPr txBox="1">
            <a:spLocks noChangeArrowheads="1"/>
          </p:cNvSpPr>
          <p:nvPr/>
        </p:nvSpPr>
        <p:spPr bwMode="auto">
          <a:xfrm rot="2603585">
            <a:off x="7165975" y="396810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.VnArial Narrow" pitchFamily="34" charset="0"/>
                <a:cs typeface="Arial" charset="0"/>
              </a:rPr>
              <a:t>/</a:t>
            </a:r>
          </a:p>
        </p:txBody>
      </p:sp>
      <p:sp>
        <p:nvSpPr>
          <p:cNvPr id="16523" name="Text Box 139"/>
          <p:cNvSpPr txBox="1">
            <a:spLocks noChangeArrowheads="1"/>
          </p:cNvSpPr>
          <p:nvPr/>
        </p:nvSpPr>
        <p:spPr bwMode="auto">
          <a:xfrm>
            <a:off x="5394325" y="5097464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.VnArial Narrow" pitchFamily="34" charset="0"/>
                <a:cs typeface="Arial" charset="0"/>
              </a:rPr>
              <a:t>A</a:t>
            </a: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 rot="4206984">
            <a:off x="3140077" y="2701925"/>
            <a:ext cx="4802188" cy="4802188"/>
            <a:chOff x="2184" y="1428"/>
            <a:chExt cx="3025" cy="3025"/>
          </a:xfrm>
        </p:grpSpPr>
        <p:grpSp>
          <p:nvGrpSpPr>
            <p:cNvPr id="12340" name="Group 141"/>
            <p:cNvGrpSpPr>
              <a:grpSpLocks/>
            </p:cNvGrpSpPr>
            <p:nvPr/>
          </p:nvGrpSpPr>
          <p:grpSpPr bwMode="auto">
            <a:xfrm>
              <a:off x="2678" y="1620"/>
              <a:ext cx="1465" cy="1389"/>
              <a:chOff x="2678" y="1620"/>
              <a:chExt cx="1464" cy="1381"/>
            </a:xfrm>
          </p:grpSpPr>
          <p:grpSp>
            <p:nvGrpSpPr>
              <p:cNvPr id="12342" name="Group 142"/>
              <p:cNvGrpSpPr>
                <a:grpSpLocks/>
              </p:cNvGrpSpPr>
              <p:nvPr/>
            </p:nvGrpSpPr>
            <p:grpSpPr bwMode="auto">
              <a:xfrm rot="-690392">
                <a:off x="3234" y="1620"/>
                <a:ext cx="288" cy="1381"/>
                <a:chOff x="3312" y="1632"/>
                <a:chExt cx="288" cy="1381"/>
              </a:xfrm>
            </p:grpSpPr>
            <p:sp>
              <p:nvSpPr>
                <p:cNvPr id="12353" name="AutoShape 143"/>
                <p:cNvSpPr>
                  <a:spLocks noChangeArrowheads="1"/>
                </p:cNvSpPr>
                <p:nvPr/>
              </p:nvSpPr>
              <p:spPr bwMode="auto">
                <a:xfrm rot="20150615" flipH="1">
                  <a:off x="3312" y="1632"/>
                  <a:ext cx="36" cy="1264"/>
                </a:xfrm>
                <a:prstGeom prst="flowChartPreparation">
                  <a:avLst/>
                </a:prstGeom>
                <a:solidFill>
                  <a:srgbClr val="336600"/>
                </a:solidFill>
                <a:ln w="3810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2354" name="Group 144"/>
                <p:cNvGrpSpPr>
                  <a:grpSpLocks/>
                </p:cNvGrpSpPr>
                <p:nvPr/>
              </p:nvGrpSpPr>
              <p:grpSpPr bwMode="auto">
                <a:xfrm>
                  <a:off x="3555" y="2575"/>
                  <a:ext cx="45" cy="438"/>
                  <a:chOff x="3603" y="2527"/>
                  <a:chExt cx="45" cy="438"/>
                </a:xfrm>
              </p:grpSpPr>
              <p:sp>
                <p:nvSpPr>
                  <p:cNvPr id="12355" name="AutoShape 145"/>
                  <p:cNvSpPr>
                    <a:spLocks noChangeArrowheads="1"/>
                  </p:cNvSpPr>
                  <p:nvPr/>
                </p:nvSpPr>
                <p:spPr bwMode="auto">
                  <a:xfrm rot="14796029" flipH="1">
                    <a:off x="3394" y="2736"/>
                    <a:ext cx="438" cy="19"/>
                  </a:xfrm>
                  <a:prstGeom prst="homePlate">
                    <a:avLst>
                      <a:gd name="adj" fmla="val 576316"/>
                    </a:avLst>
                  </a:prstGeom>
                  <a:solidFill>
                    <a:srgbClr val="000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56" name="Rectangle 146"/>
                  <p:cNvSpPr>
                    <a:spLocks noChangeArrowheads="1"/>
                  </p:cNvSpPr>
                  <p:nvPr/>
                </p:nvSpPr>
                <p:spPr bwMode="auto">
                  <a:xfrm rot="20202437" flipH="1">
                    <a:off x="3629" y="2736"/>
                    <a:ext cx="19" cy="102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343" name="Group 147"/>
              <p:cNvGrpSpPr>
                <a:grpSpLocks/>
              </p:cNvGrpSpPr>
              <p:nvPr/>
            </p:nvGrpSpPr>
            <p:grpSpPr bwMode="auto">
              <a:xfrm rot="-2139781">
                <a:off x="2975" y="1649"/>
                <a:ext cx="1167" cy="444"/>
                <a:chOff x="3120" y="1008"/>
                <a:chExt cx="1263" cy="474"/>
              </a:xfrm>
            </p:grpSpPr>
            <p:sp>
              <p:nvSpPr>
                <p:cNvPr id="12347" name="AutoShape 148"/>
                <p:cNvSpPr>
                  <a:spLocks noChangeArrowheads="1"/>
                </p:cNvSpPr>
                <p:nvPr/>
              </p:nvSpPr>
              <p:spPr bwMode="auto">
                <a:xfrm rot="17634208" flipH="1">
                  <a:off x="3734" y="394"/>
                  <a:ext cx="36" cy="1263"/>
                </a:xfrm>
                <a:prstGeom prst="flowChartPreparation">
                  <a:avLst/>
                </a:prstGeom>
                <a:solidFill>
                  <a:srgbClr val="336600"/>
                </a:solidFill>
                <a:ln w="3810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2348" name="Group 149"/>
                <p:cNvGrpSpPr>
                  <a:grpSpLocks/>
                </p:cNvGrpSpPr>
                <p:nvPr/>
              </p:nvGrpSpPr>
              <p:grpSpPr bwMode="auto">
                <a:xfrm rot="19050643" flipH="1">
                  <a:off x="4236" y="1044"/>
                  <a:ext cx="124" cy="438"/>
                  <a:chOff x="2827" y="1816"/>
                  <a:chExt cx="202" cy="450"/>
                </a:xfrm>
              </p:grpSpPr>
              <p:sp>
                <p:nvSpPr>
                  <p:cNvPr id="12349" name="AutoShape 150"/>
                  <p:cNvSpPr>
                    <a:spLocks noChangeArrowheads="1"/>
                  </p:cNvSpPr>
                  <p:nvPr/>
                </p:nvSpPr>
                <p:spPr bwMode="auto">
                  <a:xfrm rot="6832056">
                    <a:off x="2725" y="2026"/>
                    <a:ext cx="450" cy="30"/>
                  </a:xfrm>
                  <a:prstGeom prst="homePlate">
                    <a:avLst>
                      <a:gd name="adj" fmla="val 375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50" name="Rectangle 151"/>
                  <p:cNvSpPr>
                    <a:spLocks noChangeArrowheads="1"/>
                  </p:cNvSpPr>
                  <p:nvPr/>
                </p:nvSpPr>
                <p:spPr bwMode="auto">
                  <a:xfrm rot="1388132">
                    <a:off x="2904" y="2046"/>
                    <a:ext cx="42" cy="92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51" name="Rectangle 152"/>
                  <p:cNvSpPr>
                    <a:spLocks noChangeArrowheads="1"/>
                  </p:cNvSpPr>
                  <p:nvPr/>
                </p:nvSpPr>
                <p:spPr bwMode="auto">
                  <a:xfrm rot="1388132">
                    <a:off x="2988" y="1878"/>
                    <a:ext cx="41" cy="92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52" name="Rectangle 153"/>
                  <p:cNvSpPr>
                    <a:spLocks noChangeArrowheads="1"/>
                  </p:cNvSpPr>
                  <p:nvPr/>
                </p:nvSpPr>
                <p:spPr bwMode="auto">
                  <a:xfrm rot="1680367">
                    <a:off x="2827" y="2222"/>
                    <a:ext cx="43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344" name="Group 154"/>
              <p:cNvGrpSpPr>
                <a:grpSpLocks/>
              </p:cNvGrpSpPr>
              <p:nvPr/>
            </p:nvGrpSpPr>
            <p:grpSpPr bwMode="auto">
              <a:xfrm rot="18121196" flipH="1">
                <a:off x="2940" y="1560"/>
                <a:ext cx="42" cy="566"/>
                <a:chOff x="2829" y="679"/>
                <a:chExt cx="111" cy="1053"/>
              </a:xfrm>
            </p:grpSpPr>
            <p:sp>
              <p:nvSpPr>
                <p:cNvPr id="12345" name="Rectangle 155"/>
                <p:cNvSpPr>
                  <a:spLocks noChangeArrowheads="1"/>
                </p:cNvSpPr>
                <p:nvPr/>
              </p:nvSpPr>
              <p:spPr bwMode="auto">
                <a:xfrm rot="723363">
                  <a:off x="2829" y="679"/>
                  <a:ext cx="68" cy="1053"/>
                </a:xfrm>
                <a:prstGeom prst="rect">
                  <a:avLst/>
                </a:prstGeom>
                <a:solidFill>
                  <a:srgbClr val="336600"/>
                </a:solidFill>
                <a:ln w="571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2346" name="Oval 156"/>
                <p:cNvSpPr>
                  <a:spLocks noChangeArrowheads="1"/>
                </p:cNvSpPr>
                <p:nvPr/>
              </p:nvSpPr>
              <p:spPr bwMode="auto">
                <a:xfrm>
                  <a:off x="2844" y="102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2341" name="Oval 157"/>
            <p:cNvSpPr>
              <a:spLocks noChangeArrowheads="1"/>
            </p:cNvSpPr>
            <p:nvPr/>
          </p:nvSpPr>
          <p:spPr bwMode="auto">
            <a:xfrm>
              <a:off x="2184" y="1428"/>
              <a:ext cx="3025" cy="30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9" name="Group 158"/>
          <p:cNvGrpSpPr>
            <a:grpSpLocks/>
          </p:cNvGrpSpPr>
          <p:nvPr/>
        </p:nvGrpSpPr>
        <p:grpSpPr bwMode="auto">
          <a:xfrm rot="-5400000">
            <a:off x="5459415" y="2754313"/>
            <a:ext cx="4830763" cy="4649788"/>
            <a:chOff x="3207" y="1437"/>
            <a:chExt cx="3056" cy="2929"/>
          </a:xfrm>
        </p:grpSpPr>
        <p:grpSp>
          <p:nvGrpSpPr>
            <p:cNvPr id="12323" name="Group 159"/>
            <p:cNvGrpSpPr>
              <a:grpSpLocks/>
            </p:cNvGrpSpPr>
            <p:nvPr/>
          </p:nvGrpSpPr>
          <p:grpSpPr bwMode="auto">
            <a:xfrm rot="1197981">
              <a:off x="4407" y="1668"/>
              <a:ext cx="1440" cy="1408"/>
              <a:chOff x="4196" y="1572"/>
              <a:chExt cx="1440" cy="1408"/>
            </a:xfrm>
          </p:grpSpPr>
          <p:grpSp>
            <p:nvGrpSpPr>
              <p:cNvPr id="12325" name="Group 160"/>
              <p:cNvGrpSpPr>
                <a:grpSpLocks/>
              </p:cNvGrpSpPr>
              <p:nvPr/>
            </p:nvGrpSpPr>
            <p:grpSpPr bwMode="auto">
              <a:xfrm>
                <a:off x="4829" y="1572"/>
                <a:ext cx="353" cy="1408"/>
                <a:chOff x="4829" y="1590"/>
                <a:chExt cx="353" cy="1408"/>
              </a:xfrm>
            </p:grpSpPr>
            <p:sp>
              <p:nvSpPr>
                <p:cNvPr id="12336" name="AutoShape 161"/>
                <p:cNvSpPr>
                  <a:spLocks noChangeArrowheads="1"/>
                </p:cNvSpPr>
                <p:nvPr/>
              </p:nvSpPr>
              <p:spPr bwMode="auto">
                <a:xfrm rot="1975920">
                  <a:off x="5135" y="1590"/>
                  <a:ext cx="47" cy="1392"/>
                </a:xfrm>
                <a:prstGeom prst="flowChartPreparation">
                  <a:avLst/>
                </a:prstGeom>
                <a:solidFill>
                  <a:srgbClr val="336600"/>
                </a:solidFill>
                <a:ln w="28575">
                  <a:solidFill>
                    <a:srgbClr val="33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2337" name="Group 162"/>
                <p:cNvGrpSpPr>
                  <a:grpSpLocks/>
                </p:cNvGrpSpPr>
                <p:nvPr/>
              </p:nvGrpSpPr>
              <p:grpSpPr bwMode="auto">
                <a:xfrm rot="575346" flipH="1">
                  <a:off x="4829" y="2515"/>
                  <a:ext cx="36" cy="483"/>
                  <a:chOff x="3603" y="2527"/>
                  <a:chExt cx="45" cy="438"/>
                </a:xfrm>
              </p:grpSpPr>
              <p:sp>
                <p:nvSpPr>
                  <p:cNvPr id="12338" name="AutoShape 163"/>
                  <p:cNvSpPr>
                    <a:spLocks noChangeArrowheads="1"/>
                  </p:cNvSpPr>
                  <p:nvPr/>
                </p:nvSpPr>
                <p:spPr bwMode="auto">
                  <a:xfrm rot="14796029" flipH="1">
                    <a:off x="3394" y="2736"/>
                    <a:ext cx="438" cy="19"/>
                  </a:xfrm>
                  <a:prstGeom prst="homePlate">
                    <a:avLst>
                      <a:gd name="adj" fmla="val 576316"/>
                    </a:avLst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39" name="Rectangle 164"/>
                  <p:cNvSpPr>
                    <a:spLocks noChangeArrowheads="1"/>
                  </p:cNvSpPr>
                  <p:nvPr/>
                </p:nvSpPr>
                <p:spPr bwMode="auto">
                  <a:xfrm rot="20202437" flipH="1">
                    <a:off x="3629" y="2736"/>
                    <a:ext cx="19" cy="102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rgbClr val="33CC3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326" name="Group 165"/>
              <p:cNvGrpSpPr>
                <a:grpSpLocks/>
              </p:cNvGrpSpPr>
              <p:nvPr/>
            </p:nvGrpSpPr>
            <p:grpSpPr bwMode="auto">
              <a:xfrm>
                <a:off x="4196" y="1586"/>
                <a:ext cx="1371" cy="113"/>
                <a:chOff x="4196" y="1577"/>
                <a:chExt cx="1371" cy="113"/>
              </a:xfrm>
            </p:grpSpPr>
            <p:sp>
              <p:nvSpPr>
                <p:cNvPr id="12330" name="AutoShape 166"/>
                <p:cNvSpPr>
                  <a:spLocks noChangeArrowheads="1"/>
                </p:cNvSpPr>
                <p:nvPr/>
              </p:nvSpPr>
              <p:spPr bwMode="auto">
                <a:xfrm rot="6021258">
                  <a:off x="4947" y="1070"/>
                  <a:ext cx="26" cy="1214"/>
                </a:xfrm>
                <a:prstGeom prst="flowChartPreparation">
                  <a:avLst/>
                </a:prstGeom>
                <a:solidFill>
                  <a:srgbClr val="336600"/>
                </a:solidFill>
                <a:ln w="38100">
                  <a:solidFill>
                    <a:srgbClr val="33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2331" name="Group 167"/>
                <p:cNvGrpSpPr>
                  <a:grpSpLocks/>
                </p:cNvGrpSpPr>
                <p:nvPr/>
              </p:nvGrpSpPr>
              <p:grpSpPr bwMode="auto">
                <a:xfrm rot="312147">
                  <a:off x="4196" y="1577"/>
                  <a:ext cx="502" cy="35"/>
                  <a:chOff x="4166" y="1542"/>
                  <a:chExt cx="471" cy="63"/>
                </a:xfrm>
              </p:grpSpPr>
              <p:sp>
                <p:nvSpPr>
                  <p:cNvPr id="12332" name="Rectangle 168"/>
                  <p:cNvSpPr>
                    <a:spLocks noChangeArrowheads="1"/>
                  </p:cNvSpPr>
                  <p:nvPr/>
                </p:nvSpPr>
                <p:spPr bwMode="auto">
                  <a:xfrm rot="5966877">
                    <a:off x="4178" y="1574"/>
                    <a:ext cx="19" cy="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33" name="AutoShape 169"/>
                  <p:cNvSpPr>
                    <a:spLocks noChangeArrowheads="1"/>
                  </p:cNvSpPr>
                  <p:nvPr/>
                </p:nvSpPr>
                <p:spPr bwMode="auto">
                  <a:xfrm rot="-10481434">
                    <a:off x="4170" y="1550"/>
                    <a:ext cx="467" cy="13"/>
                  </a:xfrm>
                  <a:prstGeom prst="homePlate">
                    <a:avLst>
                      <a:gd name="adj" fmla="val 89807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34" name="Rectangle 170"/>
                  <p:cNvSpPr>
                    <a:spLocks noChangeArrowheads="1"/>
                  </p:cNvSpPr>
                  <p:nvPr/>
                </p:nvSpPr>
                <p:spPr bwMode="auto">
                  <a:xfrm rot="5674642">
                    <a:off x="4353" y="1503"/>
                    <a:ext cx="18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rgbClr val="33CC3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35" name="Rectangle 171"/>
                  <p:cNvSpPr>
                    <a:spLocks noChangeArrowheads="1"/>
                  </p:cNvSpPr>
                  <p:nvPr/>
                </p:nvSpPr>
                <p:spPr bwMode="auto">
                  <a:xfrm rot="5674642">
                    <a:off x="4531" y="1519"/>
                    <a:ext cx="18" cy="95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rgbClr val="33CC33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327" name="Group 172"/>
              <p:cNvGrpSpPr>
                <a:grpSpLocks/>
              </p:cNvGrpSpPr>
              <p:nvPr/>
            </p:nvGrpSpPr>
            <p:grpSpPr bwMode="auto">
              <a:xfrm rot="2918016">
                <a:off x="5397" y="1602"/>
                <a:ext cx="47" cy="431"/>
                <a:chOff x="2829" y="679"/>
                <a:chExt cx="111" cy="1053"/>
              </a:xfrm>
            </p:grpSpPr>
            <p:sp>
              <p:nvSpPr>
                <p:cNvPr id="12328" name="Rectangle 173"/>
                <p:cNvSpPr>
                  <a:spLocks noChangeArrowheads="1"/>
                </p:cNvSpPr>
                <p:nvPr/>
              </p:nvSpPr>
              <p:spPr bwMode="auto">
                <a:xfrm rot="723363">
                  <a:off x="2829" y="679"/>
                  <a:ext cx="68" cy="1053"/>
                </a:xfrm>
                <a:prstGeom prst="rect">
                  <a:avLst/>
                </a:prstGeom>
                <a:solidFill>
                  <a:srgbClr val="336600"/>
                </a:solidFill>
                <a:ln w="57150">
                  <a:solidFill>
                    <a:srgbClr val="33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2329" name="Oval 174"/>
                <p:cNvSpPr>
                  <a:spLocks noChangeArrowheads="1"/>
                </p:cNvSpPr>
                <p:nvPr/>
              </p:nvSpPr>
              <p:spPr bwMode="auto">
                <a:xfrm>
                  <a:off x="2844" y="102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2324" name="Oval 175"/>
            <p:cNvSpPr>
              <a:spLocks noChangeArrowheads="1"/>
            </p:cNvSpPr>
            <p:nvPr/>
          </p:nvSpPr>
          <p:spPr bwMode="auto">
            <a:xfrm rot="1197981">
              <a:off x="3207" y="1437"/>
              <a:ext cx="3056" cy="292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6560" name="Arc 176"/>
          <p:cNvSpPr>
            <a:spLocks/>
          </p:cNvSpPr>
          <p:nvPr/>
        </p:nvSpPr>
        <p:spPr bwMode="auto">
          <a:xfrm rot="26562" flipH="1">
            <a:off x="5570538" y="2830515"/>
            <a:ext cx="2438400" cy="2298700"/>
          </a:xfrm>
          <a:custGeom>
            <a:avLst/>
            <a:gdLst>
              <a:gd name="T0" fmla="*/ 2147483647 w 21600"/>
              <a:gd name="T1" fmla="*/ 0 h 21549"/>
              <a:gd name="T2" fmla="*/ 2147483647 w 21600"/>
              <a:gd name="T3" fmla="*/ 2147483647 h 21549"/>
              <a:gd name="T4" fmla="*/ 0 w 21600"/>
              <a:gd name="T5" fmla="*/ 2147483647 h 21549"/>
              <a:gd name="T6" fmla="*/ 0 60000 65536"/>
              <a:gd name="T7" fmla="*/ 0 60000 65536"/>
              <a:gd name="T8" fmla="*/ 0 60000 65536"/>
              <a:gd name="T9" fmla="*/ 0 w 21600"/>
              <a:gd name="T10" fmla="*/ 0 h 21549"/>
              <a:gd name="T11" fmla="*/ 21600 w 21600"/>
              <a:gd name="T12" fmla="*/ 21549 h 21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49" fill="none" extrusionOk="0">
                <a:moveTo>
                  <a:pt x="1483" y="-1"/>
                </a:moveTo>
                <a:cubicBezTo>
                  <a:pt x="12809" y="779"/>
                  <a:pt x="21600" y="10195"/>
                  <a:pt x="21600" y="21549"/>
                </a:cubicBezTo>
              </a:path>
              <a:path w="21600" h="21549" stroke="0" extrusionOk="0">
                <a:moveTo>
                  <a:pt x="1483" y="-1"/>
                </a:moveTo>
                <a:cubicBezTo>
                  <a:pt x="12809" y="779"/>
                  <a:pt x="21600" y="10195"/>
                  <a:pt x="21600" y="21549"/>
                </a:cubicBezTo>
                <a:lnTo>
                  <a:pt x="0" y="21549"/>
                </a:lnTo>
                <a:lnTo>
                  <a:pt x="1483" y="-1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61" name="Arc 177"/>
          <p:cNvSpPr>
            <a:spLocks/>
          </p:cNvSpPr>
          <p:nvPr/>
        </p:nvSpPr>
        <p:spPr bwMode="auto">
          <a:xfrm rot="343835">
            <a:off x="5648331" y="2963863"/>
            <a:ext cx="2320925" cy="2514600"/>
          </a:xfrm>
          <a:custGeom>
            <a:avLst/>
            <a:gdLst>
              <a:gd name="T0" fmla="*/ 0 w 21223"/>
              <a:gd name="T1" fmla="*/ 0 h 21600"/>
              <a:gd name="T2" fmla="*/ 2147483647 w 21223"/>
              <a:gd name="T3" fmla="*/ 2147483647 h 21600"/>
              <a:gd name="T4" fmla="*/ 0 w 21223"/>
              <a:gd name="T5" fmla="*/ 2147483647 h 21600"/>
              <a:gd name="T6" fmla="*/ 0 60000 65536"/>
              <a:gd name="T7" fmla="*/ 0 60000 65536"/>
              <a:gd name="T8" fmla="*/ 0 60000 65536"/>
              <a:gd name="T9" fmla="*/ 0 w 21223"/>
              <a:gd name="T10" fmla="*/ 0 h 21600"/>
              <a:gd name="T11" fmla="*/ 21223 w 212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23" h="21600" fill="none" extrusionOk="0">
                <a:moveTo>
                  <a:pt x="-1" y="0"/>
                </a:moveTo>
                <a:cubicBezTo>
                  <a:pt x="10379" y="0"/>
                  <a:pt x="19290" y="7382"/>
                  <a:pt x="21222" y="17580"/>
                </a:cubicBezTo>
              </a:path>
              <a:path w="21223" h="21600" stroke="0" extrusionOk="0">
                <a:moveTo>
                  <a:pt x="-1" y="0"/>
                </a:moveTo>
                <a:cubicBezTo>
                  <a:pt x="10379" y="0"/>
                  <a:pt x="19290" y="7382"/>
                  <a:pt x="21222" y="1758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64" name="Line 180"/>
          <p:cNvSpPr>
            <a:spLocks noChangeShapeType="1"/>
          </p:cNvSpPr>
          <p:nvPr/>
        </p:nvSpPr>
        <p:spPr bwMode="auto">
          <a:xfrm flipH="1">
            <a:off x="5575300" y="3189288"/>
            <a:ext cx="114300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65" name="Line 181"/>
          <p:cNvSpPr>
            <a:spLocks noChangeShapeType="1"/>
          </p:cNvSpPr>
          <p:nvPr/>
        </p:nvSpPr>
        <p:spPr bwMode="auto">
          <a:xfrm>
            <a:off x="6718300" y="3189288"/>
            <a:ext cx="114300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66" name="Line 182"/>
          <p:cNvSpPr>
            <a:spLocks noChangeShapeType="1"/>
          </p:cNvSpPr>
          <p:nvPr/>
        </p:nvSpPr>
        <p:spPr bwMode="auto">
          <a:xfrm>
            <a:off x="5584825" y="5097463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567" name="Text Box 183"/>
          <p:cNvSpPr txBox="1">
            <a:spLocks noChangeArrowheads="1"/>
          </p:cNvSpPr>
          <p:nvPr/>
        </p:nvSpPr>
        <p:spPr bwMode="auto">
          <a:xfrm>
            <a:off x="6581781" y="2663830"/>
            <a:ext cx="542925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.VnArial Narrow" pitchFamily="34" charset="0"/>
                <a:cs typeface="Arial" charset="0"/>
              </a:rPr>
              <a:t>C</a:t>
            </a:r>
          </a:p>
          <a:p>
            <a:pPr fontAlgn="base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.VnArial Narrow" pitchFamily="34" charset="0"/>
                <a:cs typeface="Arial" charset="0"/>
              </a:rPr>
              <a:t>•</a:t>
            </a:r>
          </a:p>
        </p:txBody>
      </p:sp>
      <p:sp>
        <p:nvSpPr>
          <p:cNvPr id="12318" name="TextBox 4"/>
          <p:cNvSpPr txBox="1">
            <a:spLocks noChangeArrowheads="1"/>
          </p:cNvSpPr>
          <p:nvPr/>
        </p:nvSpPr>
        <p:spPr bwMode="auto">
          <a:xfrm>
            <a:off x="23819" y="542925"/>
            <a:ext cx="37909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1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7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91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04025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2" name="TextBox 3"/>
          <p:cNvSpPr txBox="1">
            <a:spLocks noChangeArrowheads="1"/>
          </p:cNvSpPr>
          <p:nvPr/>
        </p:nvSpPr>
        <p:spPr bwMode="auto">
          <a:xfrm>
            <a:off x="25406" y="14291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77000" y="464820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70" name="Text Box 136">
            <a:extLst>
              <a:ext uri="{FF2B5EF4-FFF2-40B4-BE49-F238E27FC236}">
                <a16:creationId xmlns:a16="http://schemas.microsoft.com/office/drawing/2014/main" id="{EEB00D4E-A86F-47AF-A5E8-671D8941A2E4}"/>
              </a:ext>
            </a:extLst>
          </p:cNvPr>
          <p:cNvSpPr txBox="1">
            <a:spLocks noChangeArrowheads="1"/>
          </p:cNvSpPr>
          <p:nvPr/>
        </p:nvSpPr>
        <p:spPr bwMode="auto">
          <a:xfrm rot="843963">
            <a:off x="6578410" y="477041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.VnArial Narrow" pitchFamily="34" charset="0"/>
                <a:cs typeface="Arial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9513161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500"/>
                                        <p:tgtEl>
                                          <p:spTgt spid="1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2" dur="50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3" grpId="0" animBg="1"/>
      <p:bldP spid="16484" grpId="0" animBg="1"/>
      <p:bldP spid="16485" grpId="0" animBg="1"/>
      <p:bldP spid="16486" grpId="0" animBg="1"/>
      <p:bldP spid="16487" grpId="0"/>
      <p:bldP spid="16488" grpId="0"/>
      <p:bldP spid="16489" grpId="0"/>
      <p:bldP spid="16498" grpId="0"/>
      <p:bldP spid="16499" grpId="0"/>
      <p:bldP spid="16501" grpId="0"/>
      <p:bldP spid="16502" grpId="0"/>
      <p:bldP spid="16503" grpId="0"/>
      <p:bldP spid="16505" grpId="0"/>
      <p:bldP spid="16507" grpId="0"/>
      <p:bldP spid="16519" grpId="0"/>
      <p:bldP spid="16520" grpId="0"/>
      <p:bldP spid="16522" grpId="0"/>
      <p:bldP spid="16523" grpId="0"/>
      <p:bldP spid="16560" grpId="0" animBg="1"/>
      <p:bldP spid="16560" grpId="1" animBg="1"/>
      <p:bldP spid="16561" grpId="0" animBg="1"/>
      <p:bldP spid="16561" grpId="1" animBg="1"/>
      <p:bldP spid="16564" grpId="0" animBg="1"/>
      <p:bldP spid="16565" grpId="0" animBg="1"/>
      <p:bldP spid="16566" grpId="0" animBg="1"/>
      <p:bldP spid="16567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8750" y="533405"/>
            <a:ext cx="4586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406" y="30467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165145"/>
            <a:ext cx="3124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561058" y="1828805"/>
            <a:ext cx="7820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cm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7610" r="15101" b="17202"/>
          <a:stretch/>
        </p:blipFill>
        <p:spPr bwMode="auto">
          <a:xfrm>
            <a:off x="2514600" y="2883693"/>
            <a:ext cx="3657600" cy="321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5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8" y="4918757"/>
            <a:ext cx="584597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81174" y="2838544"/>
            <a:ext cx="2743201" cy="1587385"/>
            <a:chOff x="868487" y="1638728"/>
            <a:chExt cx="2775857" cy="1559379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868487" y="1638728"/>
              <a:ext cx="2775857" cy="1559379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1161155" y="1881525"/>
              <a:ext cx="1981247" cy="7050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TAM GIÁC ĐỀU</a:t>
              </a:r>
              <a:endParaRPr lang="vi-VN" sz="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2514606" y="1499242"/>
            <a:ext cx="1346501" cy="20059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86200" y="591207"/>
            <a:ext cx="3787411" cy="1295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37395" y="3124200"/>
            <a:ext cx="3787411" cy="1295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38600" y="4918756"/>
            <a:ext cx="3787411" cy="1295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514606" y="3657600"/>
            <a:ext cx="69655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514600" y="3758144"/>
            <a:ext cx="1480072" cy="19568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5194738" y="305364"/>
            <a:ext cx="2535238" cy="2209800"/>
          </a:xfrm>
          <a:prstGeom prst="triangle">
            <a:avLst>
              <a:gd name="adj" fmla="val 47821"/>
            </a:avLst>
          </a:prstGeom>
          <a:noFill/>
          <a:ln w="57150">
            <a:solidFill>
              <a:srgbClr val="0EE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-14222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22199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2143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3187856" y="2678659"/>
            <a:ext cx="5867400" cy="1815882"/>
          </a:xfrm>
          <a:prstGeom prst="rect">
            <a:avLst/>
          </a:prstGeom>
          <a:solidFill>
            <a:srgbClr val="FFE1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/>
              <a:buChar char="?"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36538" indent="-23653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A, B, C.</a:t>
            </a:r>
          </a:p>
          <a:p>
            <a:pPr marL="236538" indent="-23653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AB = AC = BC</a:t>
            </a:r>
          </a:p>
          <a:p>
            <a:pPr marL="236538" indent="-236538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4918756"/>
            <a:ext cx="3787411" cy="1295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  <p:bldP spid="14" grpId="0"/>
      <p:bldP spid="15" grpId="0"/>
      <p:bldP spid="16" grpId="0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560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561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5853"/>
            <a:ext cx="3429000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66718" y="442913"/>
            <a:ext cx="8595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HÌNH ẢNH THỰC TẾ VỀ TAM GIÁC ĐỀU</a:t>
            </a:r>
          </a:p>
        </p:txBody>
      </p:sp>
      <p:pic>
        <p:nvPicPr>
          <p:cNvPr id="25605" name="Picture 2" descr="cách làm hộp quà giấy hình tam giác - Sáng tạo - Việt Giải Tr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7904"/>
            <a:ext cx="3582988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9" y="3776668"/>
            <a:ext cx="340518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Trường Hữu Nghị 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29068"/>
            <a:ext cx="35829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00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949325" y="563563"/>
            <a:ext cx="75438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pic>
        <p:nvPicPr>
          <p:cNvPr id="27651" name="Picture 12" descr="j00885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7800"/>
            <a:ext cx="7162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1" descr="j00885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8217"/>
            <a:ext cx="8153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 flipH="1">
            <a:off x="336550" y="1263649"/>
            <a:ext cx="71438" cy="469265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142875" y="144463"/>
            <a:ext cx="71438" cy="62103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8842375" y="228603"/>
            <a:ext cx="71438" cy="62103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 flipH="1">
            <a:off x="8686806" y="533400"/>
            <a:ext cx="74613" cy="5181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7657" name="Picture 11" descr="J0124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884" y="4196560"/>
            <a:ext cx="24685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1912">
            <a:off x="67818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3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2574">
            <a:off x="7264400" y="5029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6094" y="2222480"/>
            <a:ext cx="82200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92604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7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91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6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363" y="173044"/>
            <a:ext cx="35877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13" y="1189038"/>
            <a:ext cx="898525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– TAM GIÁC ĐỀU – LỤC GIÁC ĐỀU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615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05205"/>
            <a:ext cx="25146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3557589"/>
            <a:ext cx="27749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Ứng dụng và kích thước gạch lục giác phổ biến n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3" y="3562354"/>
            <a:ext cx="27273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7667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8" y="4918757"/>
            <a:ext cx="584597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555382" y="2451215"/>
            <a:ext cx="2949818" cy="2110233"/>
            <a:chOff x="868487" y="1638728"/>
            <a:chExt cx="2775857" cy="1559379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868487" y="1638728"/>
              <a:ext cx="2775857" cy="1559379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1161155" y="1881525"/>
              <a:ext cx="1981247" cy="7050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TAM GIÁC ĐỀU</a:t>
              </a:r>
              <a:endParaRPr lang="vi-VN" sz="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3277674" y="1524003"/>
            <a:ext cx="1141926" cy="15044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70795" y="609600"/>
            <a:ext cx="3787411" cy="1295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24402" y="2209800"/>
            <a:ext cx="3787411" cy="1295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24402" y="3886200"/>
            <a:ext cx="3787411" cy="1295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430074" y="3180879"/>
            <a:ext cx="12943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77674" y="3333281"/>
            <a:ext cx="1393115" cy="12006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5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58750" y="444504"/>
            <a:ext cx="458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7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91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6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49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25406" y="26991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3" y="1600201"/>
            <a:ext cx="2371725" cy="21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020764"/>
            <a:ext cx="364013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231903"/>
            <a:ext cx="22828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38118" y="4129091"/>
            <a:ext cx="8937625" cy="16619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3" name="Group 62"/>
          <p:cNvGrpSpPr/>
          <p:nvPr/>
        </p:nvGrpSpPr>
        <p:grpSpPr>
          <a:xfrm rot="10800000">
            <a:off x="577654" y="-228601"/>
            <a:ext cx="3689551" cy="7315200"/>
            <a:chOff x="2209800" y="685800"/>
            <a:chExt cx="1930401" cy="7315200"/>
          </a:xfrm>
        </p:grpSpPr>
        <p:grpSp>
          <p:nvGrpSpPr>
            <p:cNvPr id="64" name="Group 63"/>
            <p:cNvGrpSpPr/>
            <p:nvPr/>
          </p:nvGrpSpPr>
          <p:grpSpPr>
            <a:xfrm>
              <a:off x="3124201" y="685800"/>
              <a:ext cx="1016000" cy="3657599"/>
              <a:chOff x="3124200" y="685800"/>
              <a:chExt cx="1439333" cy="3886199"/>
            </a:xfrm>
          </p:grpSpPr>
          <p:sp>
            <p:nvSpPr>
              <p:cNvPr id="66" name="Isosceles Triangle 3"/>
              <p:cNvSpPr/>
              <p:nvPr/>
            </p:nvSpPr>
            <p:spPr>
              <a:xfrm>
                <a:off x="3124200" y="1219198"/>
                <a:ext cx="1439333" cy="3352801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3579691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3438973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35564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17421948">
            <a:off x="-1267544" y="-325384"/>
            <a:ext cx="3689551" cy="7315200"/>
            <a:chOff x="2209800" y="685800"/>
            <a:chExt cx="1930401" cy="7315200"/>
          </a:xfrm>
        </p:grpSpPr>
        <p:grpSp>
          <p:nvGrpSpPr>
            <p:cNvPr id="50" name="Group 49"/>
            <p:cNvGrpSpPr/>
            <p:nvPr/>
          </p:nvGrpSpPr>
          <p:grpSpPr>
            <a:xfrm>
              <a:off x="3124201" y="685800"/>
              <a:ext cx="1016000" cy="3657599"/>
              <a:chOff x="3124200" y="685800"/>
              <a:chExt cx="1439333" cy="3886199"/>
            </a:xfrm>
          </p:grpSpPr>
          <p:sp>
            <p:nvSpPr>
              <p:cNvPr id="52" name="Isosceles Triangle 3"/>
              <p:cNvSpPr/>
              <p:nvPr/>
            </p:nvSpPr>
            <p:spPr>
              <a:xfrm>
                <a:off x="3124200" y="1219198"/>
                <a:ext cx="1439333" cy="3352801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543300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388076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734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1111 L -0.2066 -0.01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780000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58750" y="444504"/>
            <a:ext cx="458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7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91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6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49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25406" y="26991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3" y="1622425"/>
            <a:ext cx="2371725" cy="21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020764"/>
            <a:ext cx="364013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231903"/>
            <a:ext cx="22828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38118" y="4433891"/>
            <a:ext cx="8937625" cy="16619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 rot="10800000">
            <a:off x="3016050" y="-228601"/>
            <a:ext cx="3079950" cy="7315200"/>
            <a:chOff x="2209800" y="685800"/>
            <a:chExt cx="1930401" cy="7315200"/>
          </a:xfrm>
        </p:grpSpPr>
        <p:grpSp>
          <p:nvGrpSpPr>
            <p:cNvPr id="14" name="Group 13"/>
            <p:cNvGrpSpPr/>
            <p:nvPr/>
          </p:nvGrpSpPr>
          <p:grpSpPr>
            <a:xfrm>
              <a:off x="3124201" y="685800"/>
              <a:ext cx="1016000" cy="3657601"/>
              <a:chOff x="3124200" y="685800"/>
              <a:chExt cx="1439333" cy="3886201"/>
            </a:xfrm>
          </p:grpSpPr>
          <p:sp>
            <p:nvSpPr>
              <p:cNvPr id="16" name="Isosceles Triangle 3"/>
              <p:cNvSpPr/>
              <p:nvPr/>
            </p:nvSpPr>
            <p:spPr>
              <a:xfrm>
                <a:off x="3124200" y="1219201"/>
                <a:ext cx="1439333" cy="3352800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587609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452618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14390033">
            <a:off x="3045866" y="-291719"/>
            <a:ext cx="3079951" cy="7315200"/>
            <a:chOff x="2209800" y="685800"/>
            <a:chExt cx="1930401" cy="7315200"/>
          </a:xfrm>
        </p:grpSpPr>
        <p:grpSp>
          <p:nvGrpSpPr>
            <p:cNvPr id="36" name="Group 35"/>
            <p:cNvGrpSpPr/>
            <p:nvPr/>
          </p:nvGrpSpPr>
          <p:grpSpPr>
            <a:xfrm>
              <a:off x="3124201" y="685800"/>
              <a:ext cx="1016000" cy="3657601"/>
              <a:chOff x="3124200" y="685800"/>
              <a:chExt cx="1439333" cy="3886201"/>
            </a:xfrm>
          </p:grpSpPr>
          <p:sp>
            <p:nvSpPr>
              <p:cNvPr id="38" name="Isosceles Triangle 3"/>
              <p:cNvSpPr/>
              <p:nvPr/>
            </p:nvSpPr>
            <p:spPr>
              <a:xfrm>
                <a:off x="3124200" y="1219201"/>
                <a:ext cx="1439333" cy="3352800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543300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388076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7935461">
            <a:off x="1507507" y="-297492"/>
            <a:ext cx="3079951" cy="7315200"/>
            <a:chOff x="2209800" y="685800"/>
            <a:chExt cx="1930401" cy="7315200"/>
          </a:xfrm>
        </p:grpSpPr>
        <p:grpSp>
          <p:nvGrpSpPr>
            <p:cNvPr id="43" name="Group 42"/>
            <p:cNvGrpSpPr/>
            <p:nvPr/>
          </p:nvGrpSpPr>
          <p:grpSpPr>
            <a:xfrm>
              <a:off x="3124201" y="685800"/>
              <a:ext cx="1016000" cy="3657601"/>
              <a:chOff x="3124200" y="685800"/>
              <a:chExt cx="1439333" cy="3886201"/>
            </a:xfrm>
          </p:grpSpPr>
          <p:sp>
            <p:nvSpPr>
              <p:cNvPr id="45" name="Isosceles Triangle 3"/>
              <p:cNvSpPr/>
              <p:nvPr/>
            </p:nvSpPr>
            <p:spPr>
              <a:xfrm>
                <a:off x="3124200" y="1219201"/>
                <a:ext cx="1439333" cy="3352800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543300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388076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0800000">
            <a:off x="3016050" y="-228600"/>
            <a:ext cx="3079950" cy="7315200"/>
            <a:chOff x="2209800" y="685800"/>
            <a:chExt cx="1930401" cy="7315200"/>
          </a:xfrm>
        </p:grpSpPr>
        <p:grpSp>
          <p:nvGrpSpPr>
            <p:cNvPr id="64" name="Group 63"/>
            <p:cNvGrpSpPr/>
            <p:nvPr/>
          </p:nvGrpSpPr>
          <p:grpSpPr>
            <a:xfrm>
              <a:off x="3124201" y="685800"/>
              <a:ext cx="1016000" cy="3657601"/>
              <a:chOff x="3124200" y="685800"/>
              <a:chExt cx="1439333" cy="3886201"/>
            </a:xfrm>
          </p:grpSpPr>
          <p:sp>
            <p:nvSpPr>
              <p:cNvPr id="66" name="Isosceles Triangle 3"/>
              <p:cNvSpPr/>
              <p:nvPr/>
            </p:nvSpPr>
            <p:spPr>
              <a:xfrm>
                <a:off x="3124200" y="1219201"/>
                <a:ext cx="1439333" cy="3352800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3587609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3452618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20277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0255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1111 L -0.16493 -0.0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32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60000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58750" y="444504"/>
            <a:ext cx="458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7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91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6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49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25406" y="26991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3" y="1622425"/>
            <a:ext cx="2371725" cy="21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020764"/>
            <a:ext cx="364013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62" y="1231903"/>
            <a:ext cx="22828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38118" y="4433891"/>
            <a:ext cx="8937625" cy="16619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 rot="10800000">
            <a:off x="5285878" y="-152400"/>
            <a:ext cx="1876925" cy="365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 rot="16913955">
            <a:off x="4212697" y="-220555"/>
            <a:ext cx="1981199" cy="7315200"/>
            <a:chOff x="2209800" y="685800"/>
            <a:chExt cx="1930401" cy="7315200"/>
          </a:xfrm>
        </p:grpSpPr>
        <p:grpSp>
          <p:nvGrpSpPr>
            <p:cNvPr id="50" name="Group 49"/>
            <p:cNvGrpSpPr/>
            <p:nvPr/>
          </p:nvGrpSpPr>
          <p:grpSpPr>
            <a:xfrm>
              <a:off x="3124201" y="685800"/>
              <a:ext cx="1016000" cy="3657601"/>
              <a:chOff x="3124200" y="685800"/>
              <a:chExt cx="1439333" cy="3886201"/>
            </a:xfrm>
          </p:grpSpPr>
          <p:sp>
            <p:nvSpPr>
              <p:cNvPr id="52" name="Isosceles Triangle 3"/>
              <p:cNvSpPr/>
              <p:nvPr/>
            </p:nvSpPr>
            <p:spPr>
              <a:xfrm>
                <a:off x="3124200" y="1219201"/>
                <a:ext cx="1439333" cy="3352800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543300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388076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10800000">
            <a:off x="5181600" y="-228600"/>
            <a:ext cx="1981200" cy="7315200"/>
            <a:chOff x="2209800" y="685800"/>
            <a:chExt cx="1930401" cy="7315200"/>
          </a:xfrm>
        </p:grpSpPr>
        <p:grpSp>
          <p:nvGrpSpPr>
            <p:cNvPr id="71" name="Group 70"/>
            <p:cNvGrpSpPr/>
            <p:nvPr/>
          </p:nvGrpSpPr>
          <p:grpSpPr>
            <a:xfrm>
              <a:off x="3124201" y="685800"/>
              <a:ext cx="1016000" cy="3657599"/>
              <a:chOff x="3124200" y="685800"/>
              <a:chExt cx="1439333" cy="3886199"/>
            </a:xfrm>
          </p:grpSpPr>
          <p:sp>
            <p:nvSpPr>
              <p:cNvPr id="73" name="Isosceles Triangle 3"/>
              <p:cNvSpPr/>
              <p:nvPr/>
            </p:nvSpPr>
            <p:spPr>
              <a:xfrm>
                <a:off x="3124200" y="1219198"/>
                <a:ext cx="1439333" cy="3352801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543300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3388076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1310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-1.11111E-6 L -0.10659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180000">
                                      <p:cBhvr>
                                        <p:cTn id="14" dur="3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58750" y="444504"/>
            <a:ext cx="458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7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91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6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49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25406" y="26991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3" y="1622425"/>
            <a:ext cx="2371725" cy="21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020764"/>
            <a:ext cx="364013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62" y="1231903"/>
            <a:ext cx="22828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38118" y="4433891"/>
            <a:ext cx="8937625" cy="16619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 rot="10800000">
            <a:off x="5285878" y="-152400"/>
            <a:ext cx="1876925" cy="365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 rot="10800000">
            <a:off x="6858002" y="-228600"/>
            <a:ext cx="3276598" cy="7315200"/>
            <a:chOff x="2209800" y="685800"/>
            <a:chExt cx="1930400" cy="7315200"/>
          </a:xfrm>
        </p:grpSpPr>
        <p:grpSp>
          <p:nvGrpSpPr>
            <p:cNvPr id="71" name="Group 70"/>
            <p:cNvGrpSpPr/>
            <p:nvPr/>
          </p:nvGrpSpPr>
          <p:grpSpPr>
            <a:xfrm>
              <a:off x="3124200" y="685800"/>
              <a:ext cx="1016000" cy="3657600"/>
              <a:chOff x="3124198" y="685800"/>
              <a:chExt cx="1439333" cy="3886200"/>
            </a:xfrm>
          </p:grpSpPr>
          <p:sp>
            <p:nvSpPr>
              <p:cNvPr id="73" name="Isosceles Triangle 3"/>
              <p:cNvSpPr/>
              <p:nvPr/>
            </p:nvSpPr>
            <p:spPr>
              <a:xfrm>
                <a:off x="3124198" y="1219199"/>
                <a:ext cx="1439333" cy="3352801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543300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3388076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3685083">
            <a:off x="6889929" y="-233504"/>
            <a:ext cx="3276599" cy="7315200"/>
            <a:chOff x="2209800" y="685800"/>
            <a:chExt cx="1930400" cy="7315200"/>
          </a:xfrm>
        </p:grpSpPr>
        <p:grpSp>
          <p:nvGrpSpPr>
            <p:cNvPr id="30" name="Group 29"/>
            <p:cNvGrpSpPr/>
            <p:nvPr/>
          </p:nvGrpSpPr>
          <p:grpSpPr>
            <a:xfrm>
              <a:off x="3124200" y="685800"/>
              <a:ext cx="1016000" cy="3657600"/>
              <a:chOff x="3124198" y="685800"/>
              <a:chExt cx="1439333" cy="3886200"/>
            </a:xfrm>
          </p:grpSpPr>
          <p:sp>
            <p:nvSpPr>
              <p:cNvPr id="32" name="Isosceles Triangle 3"/>
              <p:cNvSpPr/>
              <p:nvPr/>
            </p:nvSpPr>
            <p:spPr>
              <a:xfrm>
                <a:off x="3124198" y="1219199"/>
                <a:ext cx="1439333" cy="3352801"/>
              </a:xfrm>
              <a:custGeom>
                <a:avLst/>
                <a:gdLst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0 w 1295400"/>
                  <a:gd name="connsiteY3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  <a:gd name="connsiteX0" fmla="*/ 0 w 1295400"/>
                  <a:gd name="connsiteY0" fmla="*/ 3352800 h 3352800"/>
                  <a:gd name="connsiteX1" fmla="*/ 647700 w 1295400"/>
                  <a:gd name="connsiteY1" fmla="*/ 0 h 3352800"/>
                  <a:gd name="connsiteX2" fmla="*/ 1295400 w 1295400"/>
                  <a:gd name="connsiteY2" fmla="*/ 3352800 h 3352800"/>
                  <a:gd name="connsiteX3" fmla="*/ 664029 w 1295400"/>
                  <a:gd name="connsiteY3" fmla="*/ 1094792 h 3352800"/>
                  <a:gd name="connsiteX4" fmla="*/ 0 w 1295400"/>
                  <a:gd name="connsiteY4" fmla="*/ 335280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3352800">
                    <a:moveTo>
                      <a:pt x="0" y="3352800"/>
                    </a:moveTo>
                    <a:lnTo>
                      <a:pt x="647700" y="0"/>
                    </a:lnTo>
                    <a:lnTo>
                      <a:pt x="1295400" y="3352800"/>
                    </a:lnTo>
                    <a:cubicBezTo>
                      <a:pt x="1084943" y="3352800"/>
                      <a:pt x="816429" y="1936620"/>
                      <a:pt x="664029" y="1094792"/>
                    </a:cubicBezTo>
                    <a:lnTo>
                      <a:pt x="0" y="335280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543300" y="685800"/>
                <a:ext cx="457200" cy="83820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388076" y="1295400"/>
                <a:ext cx="762000" cy="457200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95675" y="1277484"/>
                <a:ext cx="552449" cy="45720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4343400"/>
              <a:ext cx="1828800" cy="3657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4969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3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58750" y="444504"/>
            <a:ext cx="4586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Tam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7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91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6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49"/>
            <a:ext cx="9144000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25406" y="26991"/>
            <a:ext cx="9070975" cy="49244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1:  HÌNH VUÔNG – TAM GIÁC ĐỀU – LỤC GIÁC ĐỀU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3" y="1622425"/>
            <a:ext cx="2371725" cy="219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5"/>
          <a:stretch/>
        </p:blipFill>
        <p:spPr bwMode="auto">
          <a:xfrm>
            <a:off x="2730506" y="1020764"/>
            <a:ext cx="213838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62" y="1268415"/>
            <a:ext cx="22828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76206" y="3886200"/>
            <a:ext cx="8937625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 rot="10800000">
            <a:off x="5285878" y="-152400"/>
            <a:ext cx="1876925" cy="365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0" t="-1045"/>
          <a:stretch/>
        </p:blipFill>
        <p:spPr bwMode="auto">
          <a:xfrm>
            <a:off x="4868883" y="991589"/>
            <a:ext cx="1498270" cy="281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0963" y="5334000"/>
            <a:ext cx="8750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975371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8" grpId="0" animBg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944</Words>
  <Application>Microsoft Office PowerPoint</Application>
  <PresentationFormat>On-screen Show (4:3)</PresentationFormat>
  <Paragraphs>110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.VnArial Narrow</vt:lpstr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1_Office Theme</vt:lpstr>
      <vt:lpstr>2_Office Theme</vt:lpstr>
      <vt:lpstr>8_Thiết kế Tùy chỉnh</vt:lpstr>
      <vt:lpstr>Chủ đề Office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huong</dc:creator>
  <cp:lastModifiedBy>Văn Tân Lê</cp:lastModifiedBy>
  <cp:revision>87</cp:revision>
  <dcterms:created xsi:type="dcterms:W3CDTF">2021-09-02T14:13:58Z</dcterms:created>
  <dcterms:modified xsi:type="dcterms:W3CDTF">2021-10-13T02:53:34Z</dcterms:modified>
</cp:coreProperties>
</file>